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447" r:id="rId2"/>
    <p:sldId id="464" r:id="rId3"/>
    <p:sldId id="482" r:id="rId4"/>
    <p:sldId id="483" r:id="rId5"/>
    <p:sldId id="484" r:id="rId6"/>
    <p:sldId id="485" r:id="rId7"/>
    <p:sldId id="486" r:id="rId8"/>
    <p:sldId id="487" r:id="rId9"/>
    <p:sldId id="488" r:id="rId10"/>
    <p:sldId id="489" r:id="rId11"/>
    <p:sldId id="490" r:id="rId12"/>
    <p:sldId id="491" r:id="rId13"/>
    <p:sldId id="492" r:id="rId14"/>
    <p:sldId id="493" r:id="rId15"/>
    <p:sldId id="494" r:id="rId16"/>
    <p:sldId id="495" r:id="rId17"/>
    <p:sldId id="496" r:id="rId18"/>
    <p:sldId id="497" r:id="rId19"/>
    <p:sldId id="498" r:id="rId20"/>
    <p:sldId id="499" r:id="rId21"/>
    <p:sldId id="500" r:id="rId22"/>
    <p:sldId id="501" r:id="rId23"/>
    <p:sldId id="502" r:id="rId24"/>
    <p:sldId id="503" r:id="rId25"/>
    <p:sldId id="504" r:id="rId26"/>
    <p:sldId id="505" r:id="rId27"/>
    <p:sldId id="506" r:id="rId28"/>
    <p:sldId id="507" r:id="rId29"/>
    <p:sldId id="508" r:id="rId30"/>
    <p:sldId id="509" r:id="rId31"/>
    <p:sldId id="472" r:id="rId32"/>
    <p:sldId id="473" r:id="rId33"/>
    <p:sldId id="474" r:id="rId34"/>
    <p:sldId id="475" r:id="rId35"/>
    <p:sldId id="476" r:id="rId36"/>
    <p:sldId id="477" r:id="rId37"/>
    <p:sldId id="478" r:id="rId38"/>
    <p:sldId id="466" r:id="rId39"/>
    <p:sldId id="467" r:id="rId40"/>
    <p:sldId id="468" r:id="rId41"/>
    <p:sldId id="469" r:id="rId42"/>
    <p:sldId id="470" r:id="rId43"/>
    <p:sldId id="471" r:id="rId44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3428" autoAdjust="0"/>
  </p:normalViewPr>
  <p:slideViewPr>
    <p:cSldViewPr snapToGrid="0" snapToObjects="1">
      <p:cViewPr>
        <p:scale>
          <a:sx n="116" d="100"/>
          <a:sy n="116" d="100"/>
        </p:scale>
        <p:origin x="-14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FC8CE-BE0C-4FC9-BEF2-6D9AD9038481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144A6-ED3C-49EA-81CA-F8EC898A7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14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4767F-5714-4DE3-AC33-F280F8FBC519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4A5DA-7135-42DD-9E3A-4EA89A656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51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13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385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692150"/>
            <a:ext cx="461645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365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58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88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297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52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95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31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04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692150"/>
            <a:ext cx="461645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87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236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84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F4F82-207A-C84B-9A89-D864A14FABF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23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37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10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85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61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547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99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974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01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791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583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160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662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185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5769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635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311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987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804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4A5DA-7135-42DD-9E3A-4EA89A6562FE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660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4343400" cy="2060575"/>
          </a:xfrm>
        </p:spPr>
        <p:txBody>
          <a:bodyPr anchor="b" anchorCtr="0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638800"/>
            <a:ext cx="5334000" cy="533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1143000"/>
          </a:xfr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Autofit/>
          </a:bodyPr>
          <a:lstStyle>
            <a:lvl1pPr algn="l">
              <a:defRPr sz="44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Content [V]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74638"/>
            <a:ext cx="52578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2800" y="1600200"/>
            <a:ext cx="5257800" cy="45259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066818" cy="365125"/>
          </a:xfrm>
        </p:spPr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6934" y="0"/>
            <a:ext cx="3200400" cy="61722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[H]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92200" y="274638"/>
            <a:ext cx="7518400" cy="690562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724400"/>
            <a:ext cx="8153400" cy="1401763"/>
          </a:xfrm>
        </p:spPr>
        <p:txBody>
          <a:bodyPr numCol="2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066818" cy="365125"/>
          </a:xfrm>
        </p:spPr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176867"/>
            <a:ext cx="9144000" cy="3445934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4" y="304800"/>
            <a:ext cx="3200400" cy="1143000"/>
          </a:xfrm>
        </p:spPr>
        <p:txBody>
          <a:bodyPr lIns="182880" rIns="182880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2800" y="304800"/>
            <a:ext cx="5257800" cy="5821363"/>
          </a:xfrm>
        </p:spPr>
        <p:txBody>
          <a:bodyPr anchor="b" anchorCtr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057400" cy="365125"/>
          </a:xfrm>
        </p:spPr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6934" y="1600200"/>
            <a:ext cx="3200400" cy="4572000"/>
          </a:xfrm>
        </p:spPr>
        <p:txBody>
          <a:bodyPr lIns="182880" rIns="18288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200"/>
            <a:ext cx="54864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92200" y="274638"/>
            <a:ext cx="7518400" cy="690562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066818" cy="365125"/>
          </a:xfrm>
        </p:spPr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176866"/>
            <a:ext cx="4572000" cy="4969933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572000" y="1176866"/>
            <a:ext cx="2286000" cy="2455862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4572000" y="3632200"/>
            <a:ext cx="4572000" cy="25146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858000" y="1176338"/>
            <a:ext cx="2286000" cy="24558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D6E1A-A2E2-4263-A679-CA082D9FA48A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11126-4D1A-4478-B92A-23C078296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70" r:id="rId5"/>
    <p:sldLayoutId id="2147483664" r:id="rId6"/>
    <p:sldLayoutId id="2147483666" r:id="rId7"/>
    <p:sldLayoutId id="2147483671" r:id="rId8"/>
    <p:sldLayoutId id="2147483667" r:id="rId9"/>
    <p:sldLayoutId id="2147483668" r:id="rId10"/>
    <p:sldLayoutId id="21474836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638799"/>
            <a:ext cx="5334000" cy="1045335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DBE SUMMIT </a:t>
            </a:r>
            <a:endParaRPr lang="en-US" sz="3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September 29, 2017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728064"/>
            <a:ext cx="19621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8034"/>
            <a:ext cx="20574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316276" y="926926"/>
            <a:ext cx="6475955" cy="3211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887253" y="1077238"/>
            <a:ext cx="5334000" cy="20063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tx1"/>
                </a:solidFill>
              </a:rPr>
              <a:t>Doing Business W</a:t>
            </a:r>
            <a:r>
              <a:rPr lang="en-US" sz="6000" b="1" dirty="0" smtClean="0">
                <a:solidFill>
                  <a:schemeClr val="tx1"/>
                </a:solidFill>
              </a:rPr>
              <a:t>ith </a:t>
            </a:r>
            <a:r>
              <a:rPr lang="en-US" sz="6000" b="1" dirty="0">
                <a:solidFill>
                  <a:schemeClr val="tx1"/>
                </a:solidFill>
              </a:rPr>
              <a:t>DDOT</a:t>
            </a:r>
          </a:p>
        </p:txBody>
      </p:sp>
    </p:spTree>
    <p:extLst>
      <p:ext uri="{BB962C8B-B14F-4D97-AF65-F5344CB8AC3E}">
        <p14:creationId xmlns:p14="http://schemas.microsoft.com/office/powerpoint/2010/main" val="300108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024" y="252285"/>
            <a:ext cx="8480612" cy="511803"/>
          </a:xfrm>
        </p:spPr>
        <p:txBody>
          <a:bodyPr/>
          <a:lstStyle/>
          <a:p>
            <a:r>
              <a:rPr lang="en-US" sz="3000" u="sng" dirty="0" smtClean="0"/>
              <a:t>panel </a:t>
            </a:r>
            <a:r>
              <a:rPr lang="en-US" sz="3000" u="sng" dirty="0"/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383060" y="739457"/>
            <a:ext cx="8600303" cy="4250908"/>
          </a:xfrm>
        </p:spPr>
        <p:txBody>
          <a:bodyPr>
            <a:noAutofit/>
          </a:bodyPr>
          <a:lstStyle/>
          <a:p>
            <a:pPr lvl="3" algn="ctr">
              <a:spcBef>
                <a:spcPts val="0"/>
              </a:spcBef>
            </a:pPr>
            <a:r>
              <a:rPr lang="en-US" sz="2400" b="1" dirty="0">
                <a:solidFill>
                  <a:schemeClr val="tx1"/>
                </a:solidFill>
              </a:rPr>
              <a:t>William Sharp</a:t>
            </a:r>
            <a:r>
              <a:rPr lang="en-US" sz="2400" dirty="0">
                <a:solidFill>
                  <a:schemeClr val="tx1"/>
                </a:solidFill>
              </a:rPr>
              <a:t>,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Chief Contracting Officer</a:t>
            </a:r>
          </a:p>
          <a:p>
            <a:pPr lvl="3" algn="ctr">
              <a:spcBef>
                <a:spcPts val="0"/>
              </a:spcBef>
            </a:pPr>
            <a:endParaRPr lang="en-US" sz="400" dirty="0">
              <a:solidFill>
                <a:schemeClr val="tx1"/>
              </a:solidFill>
            </a:endParaRPr>
          </a:p>
          <a:p>
            <a:pPr lvl="3" algn="ctr">
              <a:spcBef>
                <a:spcPts val="0"/>
              </a:spcBef>
            </a:pPr>
            <a:r>
              <a:rPr lang="en-US" sz="2400" b="1" dirty="0">
                <a:solidFill>
                  <a:schemeClr val="tx1"/>
                </a:solidFill>
              </a:rPr>
              <a:t>Sam Zimbabwe</a:t>
            </a:r>
            <a:r>
              <a:rPr lang="en-US" sz="2400" dirty="0">
                <a:solidFill>
                  <a:schemeClr val="tx1"/>
                </a:solidFill>
              </a:rPr>
              <a:t>,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Chief Project </a:t>
            </a:r>
            <a:r>
              <a:rPr lang="en-US" sz="2400" dirty="0">
                <a:solidFill>
                  <a:schemeClr val="tx1"/>
                </a:solidFill>
              </a:rPr>
              <a:t>Delivery Officer</a:t>
            </a:r>
          </a:p>
          <a:p>
            <a:pPr lvl="3" algn="ctr">
              <a:spcBef>
                <a:spcPts val="0"/>
              </a:spcBef>
            </a:pPr>
            <a:endParaRPr lang="en-US" sz="400" dirty="0">
              <a:solidFill>
                <a:schemeClr val="tx1"/>
              </a:solidFill>
            </a:endParaRPr>
          </a:p>
          <a:p>
            <a:pPr lvl="3" algn="ctr">
              <a:spcBef>
                <a:spcPts val="0"/>
              </a:spcBef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Suzette Robinson,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Chief Operations Officer</a:t>
            </a:r>
          </a:p>
          <a:p>
            <a:pPr lvl="3" algn="ctr">
              <a:spcBef>
                <a:spcPts val="0"/>
              </a:spcBef>
            </a:pPr>
            <a:endParaRPr lang="en-US" sz="400" b="1" dirty="0">
              <a:solidFill>
                <a:schemeClr val="tx1"/>
              </a:solidFill>
            </a:endParaRPr>
          </a:p>
          <a:p>
            <a:pPr lvl="3" algn="ctr">
              <a:spcBef>
                <a:spcPts val="0"/>
              </a:spcBef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José Colón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Chief Information Officer</a:t>
            </a:r>
          </a:p>
          <a:p>
            <a:pPr lvl="3" algn="ctr">
              <a:spcBef>
                <a:spcPts val="0"/>
              </a:spcBef>
            </a:pPr>
            <a:endParaRPr lang="en-US" sz="400" dirty="0">
              <a:solidFill>
                <a:schemeClr val="tx1"/>
              </a:solidFill>
            </a:endParaRPr>
          </a:p>
          <a:p>
            <a:pPr lvl="3" algn="ctr">
              <a:spcBef>
                <a:spcPts val="0"/>
              </a:spcBef>
            </a:pPr>
            <a:r>
              <a:rPr lang="en-US" sz="24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LaKisha</a:t>
            </a: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Love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, Operations Manager</a:t>
            </a:r>
          </a:p>
          <a:p>
            <a:pPr lvl="3" algn="ctr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Davis-Bacon Division</a:t>
            </a:r>
          </a:p>
          <a:p>
            <a:pPr lvl="3" algn="ctr">
              <a:spcBef>
                <a:spcPts val="0"/>
              </a:spcBef>
            </a:pPr>
            <a:endParaRPr lang="en-US" sz="1000" dirty="0">
              <a:solidFill>
                <a:schemeClr val="tx1"/>
              </a:solidFill>
            </a:endParaRPr>
          </a:p>
          <a:p>
            <a:pPr lvl="3" algn="ctr"/>
            <a:r>
              <a:rPr lang="en-US" sz="2400" dirty="0">
                <a:solidFill>
                  <a:schemeClr val="tx1"/>
                </a:solidFill>
              </a:rPr>
              <a:t>Q&amp;A</a:t>
            </a:r>
          </a:p>
          <a:p>
            <a:pPr lvl="3" algn="ctr"/>
            <a:r>
              <a:rPr lang="en-US" sz="2400" dirty="0">
                <a:solidFill>
                  <a:schemeClr val="tx1"/>
                </a:solidFill>
              </a:rPr>
              <a:t>Lunch 12:35 PM</a:t>
            </a:r>
          </a:p>
          <a:p>
            <a:pPr lvl="3" algn="ctr"/>
            <a:r>
              <a:rPr lang="en-US" sz="2400" dirty="0">
                <a:solidFill>
                  <a:schemeClr val="tx1"/>
                </a:solidFill>
              </a:rPr>
              <a:t>Networking Session 2:00 PM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479" y="4916866"/>
            <a:ext cx="3882270" cy="194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WeAreWashintgonDC_logo.ai_-1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52" y="4916402"/>
            <a:ext cx="1260626" cy="163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245" y="1076879"/>
            <a:ext cx="5356746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William </a:t>
            </a:r>
            <a:r>
              <a:rPr lang="en-US" b="1" dirty="0" smtClean="0"/>
              <a:t>E. </a:t>
            </a:r>
            <a:r>
              <a:rPr lang="en-US" b="1" dirty="0"/>
              <a:t>“Bill” Sharp</a:t>
            </a:r>
            <a:endParaRPr lang="en-US" sz="4800" b="1" dirty="0"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17221"/>
            <a:ext cx="9143999" cy="22793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3600" dirty="0"/>
              <a:t>Chief Contracting Officer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600" dirty="0">
                <a:latin typeface="+mj-lt"/>
                <a:cs typeface="Times New Roman"/>
              </a:rPr>
              <a:t>Office of Contracting and Procurement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600" dirty="0">
                <a:latin typeface="+mj-lt"/>
                <a:cs typeface="Times New Roman"/>
              </a:rPr>
              <a:t>District Department of Transportation</a:t>
            </a:r>
          </a:p>
          <a:p>
            <a:pPr algn="ctr">
              <a:spcBef>
                <a:spcPts val="0"/>
              </a:spcBef>
              <a:buNone/>
            </a:pPr>
            <a:endParaRPr lang="en-US" sz="3600" dirty="0">
              <a:latin typeface="+mj-lt"/>
              <a:cs typeface="Times New Roman"/>
            </a:endParaRPr>
          </a:p>
        </p:txBody>
      </p:sp>
      <p:pic>
        <p:nvPicPr>
          <p:cNvPr id="10" name="Picture 9" descr="DDOT-PrimaryLogo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307" y="4587798"/>
            <a:ext cx="3760693" cy="1392849"/>
          </a:xfrm>
          <a:prstGeom prst="rect">
            <a:avLst/>
          </a:prstGeom>
        </p:spPr>
      </p:pic>
      <p:pic>
        <p:nvPicPr>
          <p:cNvPr id="7" name="Picture 6" descr="WeAreWashintgonDC_logo.ai_-1.png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8" y="4278382"/>
            <a:ext cx="155448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29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/>
          <p:cNvSpPr>
            <a:spLocks noGrp="1"/>
          </p:cNvSpPr>
          <p:nvPr>
            <p:ph type="ctrTitle"/>
          </p:nvPr>
        </p:nvSpPr>
        <p:spPr>
          <a:xfrm>
            <a:off x="148856" y="1602378"/>
            <a:ext cx="5443870" cy="2735706"/>
          </a:xfrm>
        </p:spPr>
        <p:txBody>
          <a:bodyPr anchor="t">
            <a:normAutofit/>
          </a:bodyPr>
          <a:lstStyle/>
          <a:p>
            <a:pPr algn="l"/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Overview of the Architect and Engineering (A/E) Schedule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C9873FF7-BA5D-4FCA-A76D-6287F2D34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0" y="5638799"/>
            <a:ext cx="5334000" cy="104533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600" b="1" dirty="0">
                <a:solidFill>
                  <a:schemeClr val="tx1"/>
                </a:solidFill>
              </a:rPr>
              <a:t>DBE SUMMIT 2017 </a:t>
            </a:r>
            <a:endParaRPr lang="en-US" sz="36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600" dirty="0">
                <a:solidFill>
                  <a:schemeClr val="tx1"/>
                </a:solidFill>
              </a:rPr>
              <a:t>  September 29, 2017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684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6849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A/E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0905"/>
            <a:ext cx="8229600" cy="52034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21 Categories of A/E Services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62 District Technical Evaluators across the 21 Panels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9 </a:t>
            </a:r>
            <a:r>
              <a:rPr lang="en-US" sz="2400" dirty="0"/>
              <a:t>months of evaluations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148 firm submissions received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835 Statements of Qualifications (</a:t>
            </a:r>
            <a:r>
              <a:rPr lang="en-US" sz="2400" dirty="0" smtClean="0"/>
              <a:t>SOQs)</a:t>
            </a:r>
            <a:endParaRPr lang="en-US" sz="2400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Category D – Construction Engineering and Management Services received 76 SOQs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Category A – Roadway Design received 68 SOQs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200" dirty="0"/>
              <a:t>Category R – Stormwater Management and Green Infrastructure received 60-76 SOQs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15,468 pages of material reviewed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b="1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D617FE7B-DED4-4C53-A841-AA7DAF31B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700713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416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966" y="312998"/>
            <a:ext cx="8229600" cy="718842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The A/E Evaluation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966" y="825894"/>
            <a:ext cx="8229600" cy="5341910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200" u="sng" dirty="0"/>
              <a:t>Individual Evaluations</a:t>
            </a:r>
          </a:p>
          <a:p>
            <a:pPr marL="857230" lvl="1" indent="-457200">
              <a:spcBef>
                <a:spcPts val="0"/>
              </a:spcBef>
              <a:buFont typeface="+mj-lt"/>
              <a:buAutoNum type="alphaLcParenR"/>
            </a:pPr>
            <a:r>
              <a:rPr lang="en-US" dirty="0"/>
              <a:t>Individual evaluations performed solely in accordance with the solicitation evaluation criteria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 smtClean="0"/>
              <a:t>	</a:t>
            </a:r>
            <a:r>
              <a:rPr lang="en-US" sz="1800" b="1" u="sng" dirty="0" smtClean="0"/>
              <a:t>A/E </a:t>
            </a:r>
            <a:r>
              <a:rPr lang="en-US" sz="1800" b="1" u="sng" dirty="0"/>
              <a:t>Evaluation Criteria</a:t>
            </a:r>
            <a:r>
              <a:rPr lang="en-US" sz="1800" b="1" dirty="0" smtClean="0"/>
              <a:t>:</a:t>
            </a:r>
            <a:br>
              <a:rPr lang="en-US" sz="1800" b="1" dirty="0" smtClean="0"/>
            </a:br>
            <a:endParaRPr lang="en-US" sz="1800" b="1" dirty="0" smtClean="0"/>
          </a:p>
          <a:p>
            <a:pPr marL="400030" lvl="2" indent="0">
              <a:spcBef>
                <a:spcPts val="0"/>
              </a:spcBef>
              <a:buFont typeface="+mj-lt"/>
              <a:buAutoNum type="romanUcPeriod"/>
            </a:pPr>
            <a:r>
              <a:rPr lang="en-US" sz="1800" b="1" dirty="0" smtClean="0"/>
              <a:t>   Professional qualifications necessary for satisfactory performance of the   </a:t>
            </a:r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 smtClean="0"/>
              <a:t>      required </a:t>
            </a:r>
            <a:r>
              <a:rPr lang="en-US" sz="1800" b="1" dirty="0"/>
              <a:t>services;</a:t>
            </a:r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 smtClean="0"/>
              <a:t>II.  Specialized work </a:t>
            </a:r>
            <a:r>
              <a:rPr lang="en-US" sz="1800" b="1" dirty="0"/>
              <a:t>in the required time; </a:t>
            </a:r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 smtClean="0"/>
              <a:t>III. Past </a:t>
            </a:r>
            <a:r>
              <a:rPr lang="en-US" sz="1800" b="1" dirty="0"/>
              <a:t>performance experience and technical competence in the type of work </a:t>
            </a:r>
            <a:endParaRPr lang="en-US" sz="1800" b="1" dirty="0" smtClean="0"/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 smtClean="0"/>
              <a:t>      required</a:t>
            </a:r>
            <a:r>
              <a:rPr lang="en-US" sz="1800" b="1" dirty="0"/>
              <a:t>;</a:t>
            </a:r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 smtClean="0"/>
              <a:t>IV. Capacity </a:t>
            </a:r>
            <a:r>
              <a:rPr lang="en-US" sz="1800" b="1" dirty="0"/>
              <a:t>to accomplish </a:t>
            </a:r>
            <a:r>
              <a:rPr lang="en-US" sz="1800" b="1" dirty="0" smtClean="0"/>
              <a:t>on </a:t>
            </a:r>
            <a:r>
              <a:rPr lang="en-US" sz="1800" b="1" dirty="0"/>
              <a:t>contracts with the District, other governmental </a:t>
            </a:r>
            <a:endParaRPr lang="en-US" sz="1800" b="1" dirty="0" smtClean="0"/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/>
              <a:t> </a:t>
            </a:r>
            <a:r>
              <a:rPr lang="en-US" sz="1800" b="1" dirty="0" smtClean="0"/>
              <a:t>     entities</a:t>
            </a:r>
            <a:r>
              <a:rPr lang="en-US" sz="1800" b="1" dirty="0"/>
              <a:t>, and private industry in terms of cost control, quality of work, and </a:t>
            </a:r>
            <a:r>
              <a:rPr lang="en-US" sz="1800" b="1" dirty="0" smtClean="0"/>
              <a:t> </a:t>
            </a:r>
          </a:p>
          <a:p>
            <a:pPr marL="400030" lvl="2" indent="0">
              <a:spcBef>
                <a:spcPts val="0"/>
              </a:spcBef>
              <a:buNone/>
            </a:pPr>
            <a:r>
              <a:rPr lang="en-US" sz="1800" b="1" dirty="0"/>
              <a:t> </a:t>
            </a:r>
            <a:r>
              <a:rPr lang="en-US" sz="1800" b="1" dirty="0" smtClean="0"/>
              <a:t>     compliance </a:t>
            </a:r>
            <a:r>
              <a:rPr lang="en-US" sz="1800" b="1" dirty="0"/>
              <a:t>with performance </a:t>
            </a:r>
            <a:r>
              <a:rPr lang="en-US" sz="1800" b="1" dirty="0" smtClean="0"/>
              <a:t>schedule.</a:t>
            </a:r>
            <a:endParaRPr lang="en-US" sz="1800" b="1" dirty="0"/>
          </a:p>
          <a:p>
            <a:pPr marL="40003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</a:rPr>
              <a:t>b)   </a:t>
            </a:r>
            <a:r>
              <a:rPr lang="en-US" sz="1800" dirty="0" smtClean="0">
                <a:latin typeface="Calibri" panose="020F0502020204030204" pitchFamily="34" charset="0"/>
              </a:rPr>
              <a:t>Each </a:t>
            </a:r>
            <a:r>
              <a:rPr lang="en-US" sz="1800" dirty="0">
                <a:latin typeface="Calibri" panose="020F0502020204030204" pitchFamily="34" charset="0"/>
              </a:rPr>
              <a:t>evaluator documents the strengths and weaknesses for each </a:t>
            </a:r>
            <a:r>
              <a:rPr lang="en-US" sz="1800" dirty="0" err="1" smtClean="0">
                <a:latin typeface="Calibri" panose="020F0502020204030204" pitchFamily="34" charset="0"/>
              </a:rPr>
              <a:t>offeror</a:t>
            </a:r>
            <a:r>
              <a:rPr lang="en-US" sz="1800" dirty="0" smtClean="0">
                <a:latin typeface="Calibri" panose="020F0502020204030204" pitchFamily="34" charset="0"/>
              </a:rPr>
              <a:t> and</a:t>
            </a:r>
            <a:endParaRPr lang="en-US" sz="1800" dirty="0">
              <a:latin typeface="Calibri" panose="020F0502020204030204" pitchFamily="34" charset="0"/>
            </a:endParaRPr>
          </a:p>
          <a:p>
            <a:pPr marL="40003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Calibri" panose="020F0502020204030204" pitchFamily="34" charset="0"/>
              </a:rPr>
              <a:t>c)   </a:t>
            </a:r>
            <a:r>
              <a:rPr lang="en-US" sz="1800" dirty="0" smtClean="0">
                <a:latin typeface="Calibri" panose="020F0502020204030204" pitchFamily="34" charset="0"/>
              </a:rPr>
              <a:t>Rates </a:t>
            </a:r>
            <a:r>
              <a:rPr lang="en-US" sz="1800" dirty="0">
                <a:latin typeface="Calibri" panose="020F0502020204030204" pitchFamily="34" charset="0"/>
              </a:rPr>
              <a:t>and scores each factor for each offeror.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="" xmlns:a16="http://schemas.microsoft.com/office/drawing/2014/main" id="{17D8B556-D25E-4F0C-8A10-1DF575407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953" y="5350565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4245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721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Scoring 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766" y="1670211"/>
            <a:ext cx="8229600" cy="3847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Purpose: Facilitate an efficient evaluation process</a:t>
            </a:r>
          </a:p>
          <a:p>
            <a:pPr marL="0" indent="0">
              <a:buNone/>
            </a:pPr>
            <a:endParaRPr lang="en-US" sz="10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Established using the individual evaluator scoring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latin typeface="Calibri" panose="020F0502020204030204" pitchFamily="34" charset="0"/>
              </a:rPr>
              <a:t>Varied by category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Used to establish which firms proceed to consensus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/>
              <a:t>If a firm did not receive a score sufficient to be deemed qualified, they would not proceed through consensus </a:t>
            </a:r>
          </a:p>
          <a:p>
            <a:pPr marL="457177" lvl="1" indent="0">
              <a:buNone/>
            </a:pPr>
            <a:r>
              <a:rPr lang="en-US" sz="2200" dirty="0" smtClean="0"/>
              <a:t>	(</a:t>
            </a:r>
            <a:r>
              <a:rPr lang="en-US" sz="2200" dirty="0"/>
              <a:t>e.g., if your total average score was in the bottom 40% of the </a:t>
            </a:r>
            <a:r>
              <a:rPr lang="en-US" sz="2200" dirty="0" smtClean="0"/>
              <a:t>	scoring </a:t>
            </a:r>
            <a:r>
              <a:rPr lang="en-US" sz="2200" dirty="0"/>
              <a:t>in your </a:t>
            </a:r>
            <a:r>
              <a:rPr lang="en-US" sz="2200" dirty="0" smtClean="0"/>
              <a:t>category</a:t>
            </a:r>
            <a:r>
              <a:rPr lang="en-US" sz="2200" dirty="0"/>
              <a:t>, there was no need for consensus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D5DD3200-8DA6-4A8E-BD08-438CE96A6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953" y="5518151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5106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296" y="155875"/>
            <a:ext cx="8226056" cy="93893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Consensus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401" y="1092335"/>
            <a:ext cx="8082951" cy="4707573"/>
          </a:xfrm>
        </p:spPr>
        <p:txBody>
          <a:bodyPr>
            <a:noAutofit/>
          </a:bodyPr>
          <a:lstStyle/>
          <a:p>
            <a:pPr marL="55563" lvl="1" indent="0">
              <a:buNone/>
            </a:pPr>
            <a:r>
              <a:rPr lang="en-US" sz="2200" dirty="0"/>
              <a:t>Purpose: </a:t>
            </a:r>
            <a:r>
              <a:rPr lang="en-US" sz="2200" dirty="0" smtClean="0"/>
              <a:t> A </a:t>
            </a:r>
            <a:r>
              <a:rPr lang="en-US" sz="2200" dirty="0"/>
              <a:t>Technical Panel meeting designed to flush out scoring </a:t>
            </a:r>
            <a:r>
              <a:rPr lang="en-US" sz="2200" dirty="0" smtClean="0"/>
              <a:t>variances and </a:t>
            </a:r>
            <a:r>
              <a:rPr lang="en-US" sz="2200" dirty="0"/>
              <a:t>differences in opinions, and establish an agreed upon set of ratings and scores.</a:t>
            </a:r>
          </a:p>
          <a:p>
            <a:pPr marL="55563" lvl="1" indent="0">
              <a:buNone/>
            </a:pPr>
            <a:endParaRPr lang="en-US" sz="1000" dirty="0"/>
          </a:p>
          <a:p>
            <a:pPr marL="741343" lvl="2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</a:rPr>
              <a:t>The panel adjudicates all comments.</a:t>
            </a:r>
          </a:p>
          <a:p>
            <a:pPr marL="741343" lvl="2" indent="-285750"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Calibri" panose="020F0502020204030204" pitchFamily="34" charset="0"/>
              </a:rPr>
              <a:t>Reaches </a:t>
            </a:r>
            <a:r>
              <a:rPr lang="en-US" sz="2200" dirty="0">
                <a:latin typeface="Calibri" panose="020F0502020204030204" pitchFamily="34" charset="0"/>
              </a:rPr>
              <a:t>consensus for each factor on every firm.</a:t>
            </a:r>
          </a:p>
          <a:p>
            <a:pPr marL="741343" lvl="2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Calibri" panose="020F0502020204030204" pitchFamily="34" charset="0"/>
              </a:rPr>
              <a:t>Determines the final score and ranking of each firm.</a:t>
            </a:r>
          </a:p>
          <a:p>
            <a:pPr marL="341313" lvl="1" indent="-2857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55563" lvl="1" indent="0">
              <a:buNone/>
            </a:pPr>
            <a:r>
              <a:rPr lang="en-US" sz="2200" u="sng" dirty="0"/>
              <a:t>Source Selection Recommendation (SSR)</a:t>
            </a:r>
          </a:p>
          <a:p>
            <a:pPr marL="55563" lvl="1" indent="0">
              <a:buNone/>
            </a:pPr>
            <a:endParaRPr lang="en-US" sz="800" dirty="0"/>
          </a:p>
          <a:p>
            <a:pPr marL="341313" lvl="1" indent="-285750">
              <a:buFont typeface="Wingdings" panose="05000000000000000000" pitchFamily="2" charset="2"/>
              <a:buChar char="§"/>
            </a:pPr>
            <a:r>
              <a:rPr lang="en-US" sz="2200" dirty="0"/>
              <a:t>Final outcome for the technical panel.</a:t>
            </a:r>
          </a:p>
          <a:p>
            <a:pPr marL="341313" lvl="1" indent="-285750">
              <a:buFont typeface="Wingdings" panose="05000000000000000000" pitchFamily="2" charset="2"/>
              <a:buChar char="§"/>
            </a:pPr>
            <a:r>
              <a:rPr lang="en-US" sz="2200" dirty="0"/>
              <a:t>Describes each individual panel’s discussions during consensus.</a:t>
            </a:r>
          </a:p>
          <a:p>
            <a:pPr marL="341313" lvl="1" indent="-285750">
              <a:buFont typeface="Wingdings" panose="05000000000000000000" pitchFamily="2" charset="2"/>
              <a:buChar char="§"/>
            </a:pPr>
            <a:r>
              <a:rPr lang="en-US" sz="2200" dirty="0"/>
              <a:t>Provides the final recommended ranking of all firms carried through consensus.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77180FF5-ED57-4A5E-A33D-7E7C174FD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666464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9630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822"/>
            <a:ext cx="8229600" cy="79878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Source Selection Decision (SSD)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766" y="1350807"/>
            <a:ext cx="8229600" cy="44447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Performed by the Contracting Officer (CO)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Based upon the SSR (i.e., program’s recommendation)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Makes the comparative analysis, considers the District need, budget availability and past utilization of the A/E schedule (among others) in determining how many awards to make. </a:t>
            </a:r>
          </a:p>
          <a:p>
            <a:pPr marL="0" indent="0">
              <a:buNone/>
            </a:pPr>
            <a:endParaRPr lang="en-US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Successful Offeror letters are sent once the SSD is finalized by the CO.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FDF42924-D396-4B79-ABD7-E94D8D8C4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700713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45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" y="248595"/>
            <a:ext cx="8817429" cy="79878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Source Selection Decision (SSD)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873242"/>
            <a:ext cx="8229600" cy="509631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sz="40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4200" dirty="0"/>
              <a:t>The award process is being conducted in </a:t>
            </a:r>
            <a:r>
              <a:rPr lang="en-US" sz="4200" dirty="0" smtClean="0"/>
              <a:t>Phases. Phase </a:t>
            </a:r>
            <a:r>
              <a:rPr lang="en-US" sz="4200" dirty="0"/>
              <a:t>one includes the following categories: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500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Roadway </a:t>
            </a:r>
            <a:r>
              <a:rPr lang="en-US" sz="3600" b="1" dirty="0">
                <a:latin typeface="Calibri" panose="020F0502020204030204" pitchFamily="34" charset="0"/>
              </a:rPr>
              <a:t>design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Streetscape </a:t>
            </a:r>
            <a:r>
              <a:rPr lang="en-US" sz="3600" b="1" dirty="0">
                <a:latin typeface="Calibri" panose="020F0502020204030204" pitchFamily="34" charset="0"/>
              </a:rPr>
              <a:t>and conceptual design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Bridge </a:t>
            </a:r>
            <a:r>
              <a:rPr lang="en-US" sz="3600" b="1" dirty="0">
                <a:latin typeface="Calibri" panose="020F0502020204030204" pitchFamily="34" charset="0"/>
              </a:rPr>
              <a:t>design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Geotechnical </a:t>
            </a:r>
            <a:r>
              <a:rPr lang="en-US" sz="3600" b="1" dirty="0">
                <a:latin typeface="Calibri" panose="020F0502020204030204" pitchFamily="34" charset="0"/>
              </a:rPr>
              <a:t>Investigation and Studies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Environmental </a:t>
            </a:r>
            <a:r>
              <a:rPr lang="en-US" sz="3600" b="1" dirty="0">
                <a:latin typeface="Calibri" panose="020F0502020204030204" pitchFamily="34" charset="0"/>
              </a:rPr>
              <a:t>Engineering Investigation and Studies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Public </a:t>
            </a:r>
            <a:r>
              <a:rPr lang="en-US" sz="3600" b="1" dirty="0">
                <a:latin typeface="Calibri" panose="020F0502020204030204" pitchFamily="34" charset="0"/>
              </a:rPr>
              <a:t>participation and partnering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Right </a:t>
            </a:r>
            <a:r>
              <a:rPr lang="en-US" sz="3600" b="1" dirty="0">
                <a:latin typeface="Calibri" panose="020F0502020204030204" pitchFamily="34" charset="0"/>
              </a:rPr>
              <a:t>of way services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Calibri" panose="020F0502020204030204" pitchFamily="34" charset="0"/>
              </a:rPr>
              <a:t>Intelligent </a:t>
            </a:r>
            <a:r>
              <a:rPr lang="en-US" sz="3600" b="1" dirty="0">
                <a:latin typeface="Calibri" panose="020F0502020204030204" pitchFamily="34" charset="0"/>
              </a:rPr>
              <a:t>transportation studies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700" b="1" dirty="0"/>
          </a:p>
          <a:p>
            <a:pPr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4200" dirty="0" smtClean="0"/>
              <a:t> As </a:t>
            </a:r>
            <a:r>
              <a:rPr lang="en-US" sz="4200" dirty="0"/>
              <a:t>the determinations on Category are performed by the Contracting Officer (CO), firms are notified.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700" b="1" dirty="0"/>
          </a:p>
          <a:p>
            <a:pPr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4200" dirty="0" smtClean="0"/>
              <a:t> At </a:t>
            </a:r>
            <a:r>
              <a:rPr lang="en-US" sz="4200" dirty="0"/>
              <a:t>this point, we have notified most but not all of the firms included in the above categories.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700" b="1" dirty="0"/>
          </a:p>
          <a:p>
            <a:pPr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4200" dirty="0" smtClean="0"/>
              <a:t> Successful </a:t>
            </a:r>
            <a:r>
              <a:rPr lang="en-US" sz="4200" dirty="0"/>
              <a:t>Offeror letters are sent once the SSD is finalized by the CO.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FDF42924-D396-4B79-ABD7-E94D8D8C4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700713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41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636"/>
            <a:ext cx="8165803" cy="98314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Task Order Process - </a:t>
            </a:r>
            <a:r>
              <a:rPr lang="en-US" b="1" i="1" dirty="0">
                <a:solidFill>
                  <a:srgbClr val="C00000"/>
                </a:solidFill>
              </a:rPr>
              <a:t>NEW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220" y="1167783"/>
            <a:ext cx="8027580" cy="472657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Project Manager develops the requirements document (SOW, PWS), Independent Government Estimate (IGE), and identifies the funding source;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Project Manager submits a TO request in ProTrack+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ProTrack+ has steps and checks built in to facilitate fair opportunity</a:t>
            </a:r>
          </a:p>
          <a:p>
            <a:pPr marL="85723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All firms will be given a chance to compete for an opportunity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US" dirty="0"/>
              <a:t>Firms selected to participate will be sent a Request for Qualifications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US" dirty="0"/>
              <a:t>Qualifications will be evaluated and the Most Highly Qualified firm determined;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US" dirty="0"/>
              <a:t>RFTOP sent to Most Highly Qualified firm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US" dirty="0"/>
              <a:t>Level of effort and price negotiated using IDIQ DSE</a:t>
            </a:r>
          </a:p>
          <a:p>
            <a:pPr marL="457200" indent="-457200">
              <a:buFont typeface="+mj-lt"/>
              <a:buAutoNum type="arabicParenR" startAt="4"/>
            </a:pPr>
            <a:r>
              <a:rPr lang="en-US" dirty="0"/>
              <a:t>TO Award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="" xmlns:a16="http://schemas.microsoft.com/office/drawing/2014/main" id="{6A19777F-15FB-4785-88B1-17027C791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752999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889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772" y="299411"/>
            <a:ext cx="8304028" cy="827024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Publicizing Task Order Requirements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703" y="950833"/>
            <a:ext cx="8229600" cy="4877959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endParaRPr lang="en-US" sz="2200" dirty="0"/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All A/E competitions will be publicized in DTAP and on OCP’s solicitation site.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The publications will include: </a:t>
            </a:r>
          </a:p>
          <a:p>
            <a:pPr marL="742930" lvl="2" indent="-342900">
              <a:buFont typeface="Wingdings" panose="05000000000000000000" pitchFamily="2" charset="2"/>
              <a:buChar char="§"/>
            </a:pPr>
            <a:r>
              <a:rPr lang="en-US" sz="2000" dirty="0"/>
              <a:t>Prime contractors solicited</a:t>
            </a:r>
          </a:p>
          <a:p>
            <a:pPr marL="742930" lvl="2" indent="-342900">
              <a:buFont typeface="Wingdings" panose="05000000000000000000" pitchFamily="2" charset="2"/>
              <a:buChar char="§"/>
            </a:pPr>
            <a:r>
              <a:rPr lang="en-US" sz="2000" dirty="0"/>
              <a:t>Requirements Document (SOW, PWS)</a:t>
            </a:r>
          </a:p>
          <a:p>
            <a:pPr marL="742930" lvl="2" indent="-342900">
              <a:buFont typeface="Wingdings" panose="05000000000000000000" pitchFamily="2" charset="2"/>
              <a:buChar char="§"/>
            </a:pPr>
            <a:r>
              <a:rPr lang="en-US" sz="2000" dirty="0"/>
              <a:t>Other pertinent details</a:t>
            </a:r>
          </a:p>
          <a:p>
            <a:pPr marL="0" lvl="1" indent="0">
              <a:buNone/>
            </a:pPr>
            <a:r>
              <a:rPr lang="en-US" sz="2200" b="1" u="sng" dirty="0"/>
              <a:t>NEW ITEM ALERT – SubContracting Clause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Details and DTAP Portal still </a:t>
            </a:r>
            <a:r>
              <a:rPr lang="en-US" sz="2200" dirty="0" smtClean="0"/>
              <a:t>being </a:t>
            </a:r>
            <a:r>
              <a:rPr lang="en-US" sz="2200" dirty="0"/>
              <a:t>developed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DTAP will have a SubContracting Portal to facilitate communication among primes and subs</a:t>
            </a: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2200" dirty="0"/>
              <a:t>Primes must respond to sub inquiries within 3 business days; a prime may respond “no bid” and another firm may be </a:t>
            </a:r>
            <a:r>
              <a:rPr lang="en-US" sz="2200" dirty="0" smtClean="0"/>
              <a:t>added</a:t>
            </a:r>
            <a:endParaRPr lang="en-US" sz="2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="" xmlns:a16="http://schemas.microsoft.com/office/drawing/2014/main" id="{5775E489-26F1-4C64-9A92-E29B08C1F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696512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4316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77" y="25150"/>
            <a:ext cx="8504020" cy="75903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A/E Schedule – </a:t>
            </a:r>
            <a:r>
              <a:rPr lang="en-US" sz="4000" b="1" dirty="0" smtClean="0">
                <a:solidFill>
                  <a:srgbClr val="C00000"/>
                </a:solidFill>
              </a:rPr>
              <a:t>A </a:t>
            </a:r>
            <a:r>
              <a:rPr lang="en-US" sz="4000" b="1" dirty="0">
                <a:solidFill>
                  <a:srgbClr val="C00000"/>
                </a:solidFill>
              </a:rPr>
              <a:t>Look Ahead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3" name="Rectangle 2"/>
          <p:cNvSpPr/>
          <p:nvPr/>
        </p:nvSpPr>
        <p:spPr>
          <a:xfrm>
            <a:off x="574951" y="784182"/>
            <a:ext cx="825007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u="sng" dirty="0"/>
              <a:t>NOTE</a:t>
            </a:r>
            <a:r>
              <a:rPr lang="en-US" sz="2200" dirty="0"/>
              <a:t>: All offerors will receive a notification (either award or debriefing </a:t>
            </a:r>
            <a:endParaRPr lang="en-US" sz="2200" dirty="0" smtClean="0"/>
          </a:p>
          <a:p>
            <a:pPr>
              <a:spcAft>
                <a:spcPts val="600"/>
              </a:spcAft>
            </a:pPr>
            <a:r>
              <a:rPr lang="en-US" sz="2200" dirty="0" smtClean="0"/>
              <a:t>            package</a:t>
            </a:r>
            <a:r>
              <a:rPr lang="en-US" sz="2200" dirty="0"/>
              <a:t>) regarding the categories they submitted to.</a:t>
            </a:r>
          </a:p>
          <a:p>
            <a:endParaRPr lang="en-US" sz="1000" u="sng" dirty="0"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200" b="1" u="sng" dirty="0"/>
              <a:t>Phase I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The District is still preparing documents for Phase I awards. </a:t>
            </a:r>
          </a:p>
          <a:p>
            <a:pPr marL="800077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It is anticipated that Phase I awards should be finalized next week.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At this time, we cannot answer specific status questions</a:t>
            </a:r>
            <a:r>
              <a:rPr lang="en-US" sz="2000" dirty="0"/>
              <a:t>. </a:t>
            </a:r>
          </a:p>
          <a:p>
            <a:pPr>
              <a:spcAft>
                <a:spcPts val="600"/>
              </a:spcAft>
            </a:pPr>
            <a:endParaRPr lang="en-US" sz="1000" dirty="0"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200" b="1" u="sng" dirty="0"/>
              <a:t>Phase II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We will begin preparing Phase II documents the 2</a:t>
            </a:r>
            <a:r>
              <a:rPr lang="en-US" sz="2200" baseline="30000" dirty="0"/>
              <a:t>nd</a:t>
            </a:r>
            <a:r>
              <a:rPr lang="en-US" sz="2200" dirty="0"/>
              <a:t> week in October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 smtClean="0"/>
              <a:t>We will send </a:t>
            </a:r>
            <a:r>
              <a:rPr lang="en-US" sz="2200" dirty="0"/>
              <a:t>out Phase II Successful Offeror letters </a:t>
            </a:r>
            <a:r>
              <a:rPr lang="en-US" sz="2200" dirty="0" smtClean="0"/>
              <a:t>mid </a:t>
            </a:r>
            <a:r>
              <a:rPr lang="en-US" sz="2200" dirty="0"/>
              <a:t>October</a:t>
            </a:r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5" name="Picture 7">
            <a:extLst>
              <a:ext uri="{FF2B5EF4-FFF2-40B4-BE49-F238E27FC236}">
                <a16:creationId xmlns="" xmlns:a16="http://schemas.microsoft.com/office/drawing/2014/main" id="{ECC0AF05-89C4-4ECC-AF12-679A7AA96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4" y="5696512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3048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03" y="392173"/>
            <a:ext cx="8504020" cy="75903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A/E Schedule – </a:t>
            </a:r>
            <a:r>
              <a:rPr lang="en-US" sz="4000" b="1" dirty="0" smtClean="0">
                <a:solidFill>
                  <a:srgbClr val="C00000"/>
                </a:solidFill>
              </a:rPr>
              <a:t>A Look </a:t>
            </a:r>
            <a:r>
              <a:rPr lang="en-US" sz="4000" b="1" dirty="0">
                <a:solidFill>
                  <a:srgbClr val="C00000"/>
                </a:solidFill>
              </a:rPr>
              <a:t>Ahead (</a:t>
            </a:r>
            <a:r>
              <a:rPr lang="en-US" sz="4000" b="1" i="1" dirty="0">
                <a:solidFill>
                  <a:srgbClr val="C00000"/>
                </a:solidFill>
              </a:rPr>
              <a:t>continued)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3" name="Rectangle 2"/>
          <p:cNvSpPr/>
          <p:nvPr/>
        </p:nvSpPr>
        <p:spPr>
          <a:xfrm>
            <a:off x="574951" y="1886388"/>
            <a:ext cx="825007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u="sng" dirty="0"/>
              <a:t>Debriefing packages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Only one debriefing letter will be sent per firm.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It will contain the strengths and weaknesses of each of your category submissions.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400" u="sng" dirty="0"/>
              <a:t>Request for Task Order Proposal (RFTOP) Timing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Will commence as soon as all awards are made for a given category.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dirty="0"/>
              <a:t>For some categories in Phase I, could be as early as 2</a:t>
            </a:r>
            <a:r>
              <a:rPr lang="en-US" sz="2200" baseline="30000" dirty="0"/>
              <a:t>nd</a:t>
            </a:r>
            <a:r>
              <a:rPr lang="en-US" sz="2200" dirty="0"/>
              <a:t> week in October</a:t>
            </a:r>
            <a:r>
              <a:rPr lang="en-US" sz="2000" dirty="0"/>
              <a:t>.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="" xmlns:a16="http://schemas.microsoft.com/office/drawing/2014/main" id="{DB914CB6-9E64-4F89-8202-CAD045D57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003" y="5518151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6884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730" y="100809"/>
            <a:ext cx="8144540" cy="748145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99730" y="1031517"/>
            <a:ext cx="8229600" cy="4751446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2400" dirty="0">
                <a:latin typeface="Calibri" panose="020F0502020204030204" pitchFamily="34" charset="0"/>
              </a:rPr>
              <a:t>The District has prepared a number of resources in helping firms understand how we do business. A few of these include:</a:t>
            </a:r>
          </a:p>
          <a:p>
            <a:pPr marL="0" indent="0">
              <a:buNone/>
              <a:defRPr/>
            </a:pPr>
            <a:endParaRPr lang="en-US" sz="1000" dirty="0"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i="1" dirty="0"/>
              <a:t>A/E Services Schedule – Frequently Asked Questions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i="1" dirty="0">
                <a:latin typeface="Calibri" panose="020F0502020204030204" pitchFamily="34" charset="0"/>
              </a:rPr>
              <a:t>Good to Great </a:t>
            </a:r>
            <a:r>
              <a:rPr lang="en-US" sz="2400" dirty="0">
                <a:latin typeface="Calibri" panose="020F0502020204030204" pitchFamily="34" charset="0"/>
              </a:rPr>
              <a:t>– Discusses considerations in improving your evaluation ratings.</a:t>
            </a:r>
          </a:p>
          <a:p>
            <a:pPr marL="0" indent="0">
              <a:buNone/>
              <a:defRPr/>
            </a:pPr>
            <a:endParaRPr lang="en-US" sz="1000" dirty="0"/>
          </a:p>
          <a:p>
            <a:pPr marL="0" indent="0">
              <a:buNone/>
              <a:defRPr/>
            </a:pPr>
            <a:r>
              <a:rPr lang="en-US" sz="2400" dirty="0">
                <a:latin typeface="Calibri" panose="020F0502020204030204" pitchFamily="34" charset="0"/>
              </a:rPr>
              <a:t>A copy of these documents will be available at our </a:t>
            </a:r>
            <a:r>
              <a:rPr lang="en-US" sz="2400" dirty="0" smtClean="0">
                <a:latin typeface="Calibri" panose="020F0502020204030204" pitchFamily="34" charset="0"/>
              </a:rPr>
              <a:t>booth, </a:t>
            </a:r>
            <a:r>
              <a:rPr lang="en-US" sz="2400" dirty="0">
                <a:latin typeface="Calibri" panose="020F0502020204030204" pitchFamily="34" charset="0"/>
              </a:rPr>
              <a:t>and on OCP’s website soon. </a:t>
            </a:r>
          </a:p>
          <a:p>
            <a:pPr marL="0" indent="0">
              <a:buNone/>
              <a:defRPr/>
            </a:pPr>
            <a:endParaRPr lang="en-US" sz="1000" dirty="0"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sz="2400" dirty="0"/>
              <a:t>Please come see us at our table during the Networking Session this afternoon for additional questions.</a:t>
            </a:r>
          </a:p>
          <a:p>
            <a:pPr marL="0" indent="0">
              <a:buNone/>
              <a:defRPr/>
            </a:pPr>
            <a:endParaRPr lang="en-US" sz="22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24000" y="1473036"/>
            <a:ext cx="5638800" cy="560120"/>
          </a:xfrm>
          <a:prstGeom prst="rect">
            <a:avLst/>
          </a:prstGeom>
        </p:spPr>
        <p:txBody>
          <a:bodyPr vert="horz" lIns="91435" tIns="45718" rIns="91435" bIns="457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en-US" sz="3200" b="1" dirty="0"/>
          </a:p>
        </p:txBody>
      </p:sp>
      <p:pic>
        <p:nvPicPr>
          <p:cNvPr id="6" name="Picture 7">
            <a:extLst>
              <a:ext uri="{FF2B5EF4-FFF2-40B4-BE49-F238E27FC236}">
                <a16:creationId xmlns="" xmlns:a16="http://schemas.microsoft.com/office/drawing/2014/main" id="{D1691104-A4C0-44E8-8DF9-AFC8A16AC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135" y="5700713"/>
            <a:ext cx="1675866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2507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353" y="2167002"/>
            <a:ext cx="7399350" cy="1340286"/>
          </a:xfrm>
        </p:spPr>
        <p:txBody>
          <a:bodyPr>
            <a:noAutofit/>
          </a:bodyPr>
          <a:lstStyle/>
          <a:p>
            <a:pPr lvl="1" algn="ctr">
              <a:spcBef>
                <a:spcPts val="0"/>
              </a:spcBef>
              <a:buNone/>
            </a:pPr>
            <a:r>
              <a:rPr lang="en-US" sz="3600" dirty="0"/>
              <a:t>Chief Project Delivery Officer </a:t>
            </a:r>
          </a:p>
          <a:p>
            <a:pPr lvl="1" algn="ctr">
              <a:spcBef>
                <a:spcPts val="0"/>
              </a:spcBef>
              <a:buNone/>
            </a:pPr>
            <a:r>
              <a:rPr lang="en-US" sz="3600" dirty="0"/>
              <a:t>District Department of Transportation</a:t>
            </a:r>
          </a:p>
          <a:p>
            <a:pPr lvl="1">
              <a:spcBef>
                <a:spcPts val="0"/>
              </a:spcBef>
              <a:buNone/>
            </a:pPr>
            <a:endParaRPr lang="en-US" sz="1050" dirty="0"/>
          </a:p>
        </p:txBody>
      </p:sp>
      <p:pic>
        <p:nvPicPr>
          <p:cNvPr id="6" name="Picture 5" descr="WeAreWashintgonDC_logo.ai_-1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383298"/>
            <a:ext cx="1399032" cy="1810512"/>
          </a:xfrm>
          <a:prstGeom prst="rect">
            <a:avLst/>
          </a:prstGeom>
        </p:spPr>
      </p:pic>
      <p:pic>
        <p:nvPicPr>
          <p:cNvPr id="7" name="Picture 6" descr="DDOT-Primary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3511" y="4061356"/>
            <a:ext cx="4855442" cy="242772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94502" y="1167446"/>
            <a:ext cx="6774201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b="1" dirty="0"/>
              <a:t>Sam Zimbabwe</a:t>
            </a:r>
          </a:p>
        </p:txBody>
      </p:sp>
    </p:spTree>
    <p:extLst>
      <p:ext uri="{BB962C8B-B14F-4D97-AF65-F5344CB8AC3E}">
        <p14:creationId xmlns:p14="http://schemas.microsoft.com/office/powerpoint/2010/main" val="643812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9086"/>
            <a:ext cx="7535333" cy="1143000"/>
          </a:xfrm>
        </p:spPr>
        <p:txBody>
          <a:bodyPr>
            <a:normAutofit/>
          </a:bodyPr>
          <a:lstStyle/>
          <a:p>
            <a:r>
              <a:rPr lang="en-US" b="1" dirty="0"/>
              <a:t>Project Delivery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2086"/>
            <a:ext cx="8229600" cy="4023986"/>
          </a:xfrm>
        </p:spPr>
        <p:txBody>
          <a:bodyPr>
            <a:normAutofit fontScale="92500" lnSpcReduction="10000"/>
          </a:bodyPr>
          <a:lstStyle/>
          <a:p>
            <a:pPr marL="4572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Aligns four divisions: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3000" dirty="0"/>
              <a:t>Planning &amp; Sustainability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3000" dirty="0"/>
              <a:t>Traffic Engineering &amp; Signals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3000" dirty="0"/>
              <a:t>Transit Delivery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3000" dirty="0"/>
              <a:t>Infrastructure Project Management (Design &amp; Construction)</a:t>
            </a:r>
          </a:p>
          <a:p>
            <a:pPr marL="457200" lvl="1" indent="-457200">
              <a:buFont typeface="Wingdings" panose="05000000000000000000" pitchFamily="2" charset="2"/>
              <a:buChar char="§"/>
            </a:pPr>
            <a:r>
              <a:rPr lang="en-US" sz="3200" dirty="0"/>
              <a:t>Goal of accelerating timelines for project development and improving quality of </a:t>
            </a:r>
            <a:r>
              <a:rPr lang="en-US" sz="3200" dirty="0" smtClean="0"/>
              <a:t>projects</a:t>
            </a:r>
            <a:endParaRPr lang="en-US" sz="3200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053" y="5157705"/>
            <a:ext cx="2926470" cy="14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67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5071"/>
            <a:ext cx="7755467" cy="1143000"/>
          </a:xfrm>
        </p:spPr>
        <p:txBody>
          <a:bodyPr>
            <a:noAutofit/>
          </a:bodyPr>
          <a:lstStyle/>
          <a:p>
            <a:r>
              <a:rPr lang="en-US" b="1" dirty="0"/>
              <a:t>Support &amp;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08071"/>
            <a:ext cx="8229600" cy="3786276"/>
          </a:xfrm>
        </p:spPr>
        <p:txBody>
          <a:bodyPr>
            <a:normAutofit fontScale="92500" lnSpcReduction="10000"/>
          </a:bodyPr>
          <a:lstStyle/>
          <a:p>
            <a:pPr marL="514350" lvl="1" indent="-514350">
              <a:buFont typeface="Wingdings" panose="05000000000000000000" pitchFamily="2" charset="2"/>
              <a:buChar char="§"/>
            </a:pPr>
            <a:r>
              <a:rPr lang="en-US" sz="3200" dirty="0"/>
              <a:t>Professional services</a:t>
            </a:r>
          </a:p>
          <a:p>
            <a:pPr marL="914400" lvl="2" indent="-514350">
              <a:buFont typeface="Wingdings" panose="05000000000000000000" pitchFamily="2" charset="2"/>
              <a:buChar char="§"/>
            </a:pPr>
            <a:r>
              <a:rPr lang="en-US" sz="3000" dirty="0"/>
              <a:t>Area planning studies, corridor planning studies, environmental review, engineering design</a:t>
            </a:r>
          </a:p>
          <a:p>
            <a:pPr marL="914400" lvl="2" indent="-514350">
              <a:buFont typeface="Wingdings" panose="05000000000000000000" pitchFamily="2" charset="2"/>
              <a:buChar char="§"/>
            </a:pPr>
            <a:r>
              <a:rPr lang="en-US" sz="3000" dirty="0"/>
              <a:t>Growing focus on advanced transit/pedestrian/bicycle design and green infrastructure</a:t>
            </a:r>
          </a:p>
          <a:p>
            <a:pPr marL="0" lvl="1" indent="0">
              <a:buNone/>
            </a:pPr>
            <a:r>
              <a:rPr lang="en-US" sz="3200" dirty="0" smtClean="0"/>
              <a:t>Primarily </a:t>
            </a:r>
            <a:r>
              <a:rPr lang="en-US" sz="3200" dirty="0"/>
              <a:t>a mix of local operating funds (CBE requirements) and Federal capital funds (DBE goals)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530" y="5194347"/>
            <a:ext cx="2926470" cy="14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28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755467" cy="1143000"/>
          </a:xfrm>
        </p:spPr>
        <p:txBody>
          <a:bodyPr>
            <a:noAutofit/>
          </a:bodyPr>
          <a:lstStyle/>
          <a:p>
            <a:r>
              <a:rPr lang="en-US" b="1" dirty="0"/>
              <a:t>Support &amp;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6408"/>
            <a:ext cx="8229600" cy="3472840"/>
          </a:xfrm>
        </p:spPr>
        <p:txBody>
          <a:bodyPr>
            <a:normAutofit lnSpcReduction="10000"/>
          </a:bodyPr>
          <a:lstStyle/>
          <a:p>
            <a:pPr marL="514350" lvl="1" indent="-514350">
              <a:buFont typeface="Wingdings" panose="05000000000000000000" pitchFamily="2" charset="2"/>
              <a:buChar char="§"/>
            </a:pPr>
            <a:r>
              <a:rPr lang="en-US" sz="3200" dirty="0"/>
              <a:t>Construction and Construction Management</a:t>
            </a:r>
          </a:p>
          <a:p>
            <a:pPr marL="914400" lvl="2" indent="-514350">
              <a:buFont typeface="Wingdings" panose="05000000000000000000" pitchFamily="2" charset="2"/>
              <a:buChar char="§"/>
            </a:pPr>
            <a:r>
              <a:rPr lang="en-US" sz="3000" dirty="0"/>
              <a:t>Small and large projects</a:t>
            </a:r>
          </a:p>
          <a:p>
            <a:pPr marL="914400" lvl="2" indent="-514350">
              <a:buFont typeface="Wingdings" panose="05000000000000000000" pitchFamily="2" charset="2"/>
              <a:buChar char="§"/>
            </a:pPr>
            <a:r>
              <a:rPr lang="en-US" sz="3000" dirty="0"/>
              <a:t>New emphasis on small-scale construction for safety improvements and bicycle and pedestrian implementation.</a:t>
            </a:r>
          </a:p>
          <a:p>
            <a:pPr marL="0" lvl="1" indent="0">
              <a:buNone/>
            </a:pPr>
            <a:r>
              <a:rPr lang="en-US" sz="3200" dirty="0"/>
              <a:t>Mix of local capital funds (CBE requirements) and Federal capital funds (DBE goals)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530" y="5194347"/>
            <a:ext cx="2926470" cy="14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27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83059" y="476760"/>
            <a:ext cx="7936775" cy="534987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181818"/>
                </a:solidFill>
              </a:rPr>
              <a:t>Current and upcoming major opportunities</a:t>
            </a:r>
            <a:endParaRPr lang="en-US" b="1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601249" y="1534295"/>
            <a:ext cx="7864889" cy="409755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Design: </a:t>
            </a:r>
            <a:r>
              <a:rPr lang="en-US" sz="2400" dirty="0"/>
              <a:t>Benning Streetcar Extension – RFQ open through November 14, 2017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Transit: </a:t>
            </a:r>
            <a:r>
              <a:rPr lang="en-US" sz="2400" dirty="0"/>
              <a:t>DC Circulator Operations and Maintenance – RFP open through November 16, 2017 </a:t>
            </a:r>
            <a:r>
              <a:rPr lang="en-US" sz="2400" dirty="0" smtClean="0"/>
              <a:t> (Industry </a:t>
            </a:r>
            <a:r>
              <a:rPr lang="en-US" sz="2400" dirty="0"/>
              <a:t>Day October 12, </a:t>
            </a:r>
            <a:r>
              <a:rPr lang="en-US" sz="2400" dirty="0" smtClean="0"/>
              <a:t>2017)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Traffic Engineering</a:t>
            </a:r>
            <a:r>
              <a:rPr lang="en-US" sz="2400" dirty="0"/>
              <a:t>: Upcoming Safety Construction IFB for IDIQ small-scale safety upgrades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400" dirty="0"/>
              <a:t>Construction Project Forecast: </a:t>
            </a:r>
            <a:r>
              <a:rPr lang="en-US" sz="2400" dirty="0">
                <a:solidFill>
                  <a:srgbClr val="FF0000"/>
                </a:solidFill>
              </a:rPr>
              <a:t>http://projects.ddotsites.com/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323" y="5358188"/>
            <a:ext cx="2926470" cy="14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3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35489" y="186294"/>
            <a:ext cx="7713662" cy="534987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181818"/>
                </a:solidFill>
              </a:rPr>
              <a:t>Project Delivery Key Contacts</a:t>
            </a:r>
            <a:endParaRPr lang="en-US" b="1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35489" y="725871"/>
            <a:ext cx="8615903" cy="4859384"/>
          </a:xfrm>
        </p:spPr>
        <p:txBody>
          <a:bodyPr>
            <a:noAutofit/>
          </a:bodyPr>
          <a:lstStyle/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Me: sam.zimbabwe@dc.gov</a:t>
            </a:r>
          </a:p>
          <a:p>
            <a:pPr marL="457200" lvl="1" indent="-457200">
              <a:buFont typeface="Wingdings" panose="05000000000000000000" pitchFamily="2" charset="2"/>
              <a:buChar char="§"/>
            </a:pPr>
            <a:r>
              <a:rPr lang="en-US" sz="2800" dirty="0"/>
              <a:t>Planning &amp; Sustainability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000" dirty="0"/>
              <a:t>Jim Sebastian, Associate Director: jim.sebastian@dc.gov</a:t>
            </a:r>
          </a:p>
          <a:p>
            <a:pPr marL="457200" lvl="1" indent="-457200">
              <a:buFont typeface="Wingdings" panose="05000000000000000000" pitchFamily="2" charset="2"/>
              <a:buChar char="§"/>
            </a:pPr>
            <a:r>
              <a:rPr lang="en-US" sz="2800" dirty="0"/>
              <a:t>Traffic Engineering &amp; Signals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000" dirty="0"/>
              <a:t>Wasim Raja, Associate Director: wasim.raja@dc.gov</a:t>
            </a:r>
          </a:p>
          <a:p>
            <a:pPr marL="457200" lvl="1" indent="-457200">
              <a:buFont typeface="Wingdings" panose="05000000000000000000" pitchFamily="2" charset="2"/>
              <a:buChar char="§"/>
            </a:pPr>
            <a:r>
              <a:rPr lang="en-US" sz="2800" dirty="0"/>
              <a:t>Transit Delivery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000" dirty="0"/>
              <a:t>Cleve Cleveland, Associate Director: cleve.cleveland@dc.gov</a:t>
            </a:r>
          </a:p>
          <a:p>
            <a:pPr marL="457200" lvl="1" indent="-457200">
              <a:buFont typeface="Wingdings" panose="05000000000000000000" pitchFamily="2" charset="2"/>
              <a:buChar char="§"/>
            </a:pPr>
            <a:r>
              <a:rPr lang="en-US" sz="2800" dirty="0"/>
              <a:t>Infrastructure Project Management (Design &amp; Construction)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000" dirty="0"/>
              <a:t>Dawit Muluneh, Chief Engineer: dawit.muluneh@dc.gov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000" dirty="0"/>
              <a:t>Rick Kenney, </a:t>
            </a:r>
            <a:r>
              <a:rPr lang="en-US" sz="2000" dirty="0" smtClean="0"/>
              <a:t>Deputy </a:t>
            </a:r>
            <a:r>
              <a:rPr lang="en-US" sz="2000" dirty="0"/>
              <a:t>Chief Engineer (Ward Teams): richard.kenney@dc.gov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r>
              <a:rPr lang="en-US" sz="2000" dirty="0"/>
              <a:t>Ravi Ganvir, </a:t>
            </a:r>
            <a:r>
              <a:rPr lang="en-US" sz="2000" dirty="0" smtClean="0"/>
              <a:t>Deputy </a:t>
            </a:r>
            <a:r>
              <a:rPr lang="en-US" sz="2000" dirty="0"/>
              <a:t>Chief Engineer (AWI): ravindra.ganvir@dc.gov</a:t>
            </a:r>
          </a:p>
          <a:p>
            <a:pPr marL="857250" lvl="2" indent="-457200">
              <a:buFont typeface="Wingdings" panose="05000000000000000000" pitchFamily="2" charset="2"/>
              <a:buChar char="§"/>
            </a:pP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1126-4D1A-4478-B92A-23C078296B7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63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245" y="1217096"/>
            <a:ext cx="5356746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b="1" dirty="0">
                <a:cs typeface="Times New Roman"/>
              </a:rPr>
              <a:t>Suzette Robinson</a:t>
            </a:r>
            <a:endParaRPr lang="en-US" sz="6000" b="1" dirty="0"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54509"/>
            <a:ext cx="9143999" cy="1551851"/>
          </a:xfrm>
        </p:spPr>
        <p:txBody>
          <a:bodyPr>
            <a:noAutofit/>
          </a:bodyPr>
          <a:lstStyle/>
          <a:p>
            <a:pPr marL="342900" lvl="1" indent="-342900" algn="ctr">
              <a:spcBef>
                <a:spcPts val="0"/>
              </a:spcBef>
              <a:buNone/>
            </a:pPr>
            <a:r>
              <a:rPr lang="en-US" sz="4000" dirty="0"/>
              <a:t>Chief Operations Officer</a:t>
            </a:r>
          </a:p>
          <a:p>
            <a:pPr marL="342900" lvl="1" indent="-342900" algn="ctr">
              <a:spcBef>
                <a:spcPts val="0"/>
              </a:spcBef>
              <a:buNone/>
            </a:pPr>
            <a:r>
              <a:rPr lang="en-US" sz="4000" dirty="0"/>
              <a:t>District Department of Transportation</a:t>
            </a:r>
          </a:p>
          <a:p>
            <a:pPr marL="342900" lvl="1" indent="-342900" algn="ctr">
              <a:spcBef>
                <a:spcPts val="0"/>
              </a:spcBef>
              <a:buNone/>
            </a:pP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98" y="4172298"/>
            <a:ext cx="4852987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WeAreWashintgonDC_logo.ai_-1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13" y="4383298"/>
            <a:ext cx="1399032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07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535333" cy="1143000"/>
          </a:xfrm>
        </p:spPr>
        <p:txBody>
          <a:bodyPr>
            <a:normAutofit/>
          </a:bodyPr>
          <a:lstStyle/>
          <a:p>
            <a:r>
              <a:rPr lang="en-US" b="1" dirty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2086"/>
            <a:ext cx="8229600" cy="869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Interstate and U.S. Routes: Federal Funding</a:t>
            </a:r>
          </a:p>
          <a:p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053" y="5157705"/>
            <a:ext cx="2926470" cy="14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4CBF02C-5C64-4C2B-A524-34FBD14A6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902069"/>
            <a:ext cx="5943600" cy="1143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9E393B1E-1DDA-4E7B-A0A2-9019BF5C474B}"/>
              </a:ext>
            </a:extLst>
          </p:cNvPr>
          <p:cNvSpPr txBox="1">
            <a:spLocks/>
          </p:cNvSpPr>
          <p:nvPr/>
        </p:nvSpPr>
        <p:spPr>
          <a:xfrm>
            <a:off x="274320" y="2870353"/>
            <a:ext cx="8229600" cy="59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/>
              <a:t>DBE</a:t>
            </a:r>
            <a:r>
              <a:rPr lang="en-US" sz="3200" dirty="0"/>
              <a:t> Goals apply</a:t>
            </a:r>
          </a:p>
          <a:p>
            <a:pPr algn="ctr"/>
            <a:endParaRPr lang="en-US" sz="32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49521F2D-F254-4505-9A69-362CED20130A}"/>
              </a:ext>
            </a:extLst>
          </p:cNvPr>
          <p:cNvSpPr txBox="1">
            <a:spLocks/>
          </p:cNvSpPr>
          <p:nvPr/>
        </p:nvSpPr>
        <p:spPr>
          <a:xfrm>
            <a:off x="274320" y="3666210"/>
            <a:ext cx="8229600" cy="642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/>
              <a:t>District Streets and Alleys: DC Funding</a:t>
            </a:r>
          </a:p>
          <a:p>
            <a:pPr algn="ctr"/>
            <a:endParaRPr lang="en-US" sz="32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0E96ADA9-4554-4DD9-AD70-090976DD03FF}"/>
              </a:ext>
            </a:extLst>
          </p:cNvPr>
          <p:cNvSpPr txBox="1">
            <a:spLocks/>
          </p:cNvSpPr>
          <p:nvPr/>
        </p:nvSpPr>
        <p:spPr>
          <a:xfrm>
            <a:off x="274320" y="4347410"/>
            <a:ext cx="8229600" cy="59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/>
              <a:t>CBE</a:t>
            </a:r>
            <a:r>
              <a:rPr lang="en-US" sz="3200" dirty="0"/>
              <a:t> Goals apply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62442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361" y="1984526"/>
            <a:ext cx="8229600" cy="3057031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3600" dirty="0"/>
              <a:t>Maintenance Operations Division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dirty="0"/>
              <a:t>Urban Forestry Division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dirty="0"/>
              <a:t>Traffic Operations and Safety Division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600" dirty="0"/>
              <a:t>Parking and Ground Transportation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595914"/>
            <a:ext cx="7121047" cy="1143000"/>
          </a:xfrm>
        </p:spPr>
        <p:txBody>
          <a:bodyPr>
            <a:normAutofit/>
          </a:bodyPr>
          <a:lstStyle/>
          <a:p>
            <a:r>
              <a:rPr lang="en-US" b="1" dirty="0"/>
              <a:t>Operations Administration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567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103" y="1600286"/>
            <a:ext cx="8229600" cy="2228504"/>
          </a:xfrm>
        </p:spPr>
        <p:txBody>
          <a:bodyPr>
            <a:noAutofit/>
          </a:bodyPr>
          <a:lstStyle/>
          <a:p>
            <a:pPr marL="628650" indent="-571500">
              <a:buFont typeface="Wingdings" panose="05000000000000000000" pitchFamily="2" charset="2"/>
              <a:buChar char="§"/>
            </a:pPr>
            <a:r>
              <a:rPr lang="en-US" sz="3600" dirty="0"/>
              <a:t>Lockers</a:t>
            </a:r>
          </a:p>
          <a:p>
            <a:pPr marL="628650" indent="-571500">
              <a:buFont typeface="Wingdings" panose="05000000000000000000" pitchFamily="2" charset="2"/>
              <a:buChar char="§"/>
            </a:pPr>
            <a:r>
              <a:rPr lang="en-US" sz="3600" dirty="0"/>
              <a:t>Personal Protection Equipment </a:t>
            </a:r>
          </a:p>
          <a:p>
            <a:pPr marL="628650" indent="-571500">
              <a:buFont typeface="Wingdings" panose="05000000000000000000" pitchFamily="2" charset="2"/>
              <a:buChar char="§"/>
            </a:pPr>
            <a:r>
              <a:rPr lang="en-US" sz="3600" dirty="0"/>
              <a:t>Public Information Support </a:t>
            </a:r>
          </a:p>
          <a:p>
            <a:pPr marL="628650" indent="-571500">
              <a:buFont typeface="Wingdings" panose="05000000000000000000" pitchFamily="2" charset="2"/>
              <a:buChar char="§"/>
            </a:pPr>
            <a:r>
              <a:rPr lang="en-US" sz="3600" dirty="0"/>
              <a:t>Maintenance Planning Support</a:t>
            </a:r>
          </a:p>
          <a:p>
            <a:pPr marL="628650" indent="-571500">
              <a:buFont typeface="Wingdings" panose="05000000000000000000" pitchFamily="2" charset="2"/>
              <a:buChar char="§"/>
            </a:pPr>
            <a:r>
              <a:rPr lang="en-US" sz="3600" dirty="0"/>
              <a:t>Safety Boots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436103" y="773851"/>
            <a:ext cx="7993914" cy="716048"/>
          </a:xfrm>
        </p:spPr>
        <p:txBody>
          <a:bodyPr>
            <a:noAutofit/>
          </a:bodyPr>
          <a:lstStyle/>
          <a:p>
            <a:r>
              <a:rPr lang="en-US" b="1" dirty="0"/>
              <a:t>Operations Administration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15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022"/>
            <a:ext cx="7857744" cy="669430"/>
          </a:xfrm>
        </p:spPr>
        <p:txBody>
          <a:bodyPr>
            <a:noAutofit/>
          </a:bodyPr>
          <a:lstStyle/>
          <a:p>
            <a:r>
              <a:rPr lang="en-US" b="1" dirty="0"/>
              <a:t>Maintenance Division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5215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Street and Bridge Maintenance Branch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Construction materials (concrete, gravel, bricks, sand, cold patch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Traffic supplies (cones, barricades, barrels)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Equipment Rental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Miscellaneous Tools 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b="1" dirty="0"/>
              <a:t>Traffic Signals and Streetlight Maintenance Branch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CCTV Cameras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Detector system replacement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Battery Replacement for UPS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Pole Painting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LED Streetlight conversion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628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272" y="534303"/>
            <a:ext cx="73402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/>
              <a:t>Asset Management Branch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1272" y="1620475"/>
            <a:ext cx="81821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Ward-Based Concrete and Brick sidewalk repair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Consulting service for Inspection and Contract Management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Sewer Cleaning Contract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Flexi-pave Design to Construction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On-Call Design services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Local Paving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Federal Paving  </a:t>
            </a:r>
          </a:p>
        </p:txBody>
      </p:sp>
    </p:spTree>
    <p:extLst>
      <p:ext uri="{BB962C8B-B14F-4D97-AF65-F5344CB8AC3E}">
        <p14:creationId xmlns:p14="http://schemas.microsoft.com/office/powerpoint/2010/main" val="1393055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471"/>
            <a:ext cx="8229600" cy="104306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Traffic Operations and Safety Division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1062681"/>
            <a:ext cx="8229600" cy="49597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/>
              <a:t>Safety Branch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Traffic Safety and Engineering consulting services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Traffic Studies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b="1" dirty="0"/>
              <a:t>Traffic Operation Branch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ROP and TMC Supplies 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b="1" dirty="0"/>
              <a:t>Field Operations Branch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Pavement Marking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Sign Fabrication Supplies and Materials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Specialty Sign Fabrication 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b="1" dirty="0"/>
              <a:t>ITS Branch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Fiber Optic Construction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043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4048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Parking and Ground Transportation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Asset Management for Parking Meter Assets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Public Outreach and Communications for Curbside Management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Park Mobile – Pay-by-Phone for parking services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546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19456" y="737988"/>
            <a:ext cx="8229600" cy="8442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tx1"/>
                </a:solidFill>
              </a:rPr>
              <a:t>Urban Forestry Division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3984" y="1989767"/>
            <a:ext cx="82052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/>
              <a:t>Emergency and Routine Tree Removal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/>
              <a:t>Landscaping/Green Infrastructure Maintenance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/>
              <a:t>Urban Forestry Specialty Materials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/>
              <a:t>Plant Healthcare Services</a:t>
            </a:r>
          </a:p>
        </p:txBody>
      </p:sp>
    </p:spTree>
    <p:extLst>
      <p:ext uri="{BB962C8B-B14F-4D97-AF65-F5344CB8AC3E}">
        <p14:creationId xmlns:p14="http://schemas.microsoft.com/office/powerpoint/2010/main" val="2141936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245" y="979101"/>
            <a:ext cx="5356746" cy="141337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b="1" dirty="0">
                <a:effectLst/>
              </a:rPr>
              <a:t>José Colón, Jr.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03433"/>
            <a:ext cx="9143999" cy="1968865"/>
          </a:xfrm>
        </p:spPr>
        <p:txBody>
          <a:bodyPr>
            <a:noAutofit/>
          </a:bodyPr>
          <a:lstStyle/>
          <a:p>
            <a:pPr marL="0" lvl="1" indent="-342900" algn="ctr">
              <a:spcBef>
                <a:spcPts val="0"/>
              </a:spcBef>
              <a:buNone/>
            </a:pPr>
            <a:r>
              <a:rPr lang="en-US" sz="3600" dirty="0"/>
              <a:t>Chief Information Officer</a:t>
            </a:r>
          </a:p>
          <a:p>
            <a:pPr marL="0" algn="ctr">
              <a:spcBef>
                <a:spcPts val="0"/>
              </a:spcBef>
              <a:buNone/>
            </a:pPr>
            <a:r>
              <a:rPr lang="en-US" sz="3600" dirty="0"/>
              <a:t>District Department of Transportation</a:t>
            </a:r>
            <a:endParaRPr lang="en-US" sz="3600" dirty="0">
              <a:latin typeface="+mj-lt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99" y="4172298"/>
            <a:ext cx="4852987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WeAreWashintgonDC_logo.ai_-1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13" y="4383298"/>
            <a:ext cx="1399032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94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683" y="2417803"/>
            <a:ext cx="8229600" cy="2990007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en-US" sz="3200" dirty="0"/>
              <a:t>District Transportation Access Portal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dirty="0"/>
              <a:t>Online dashboard access to real-time information about ongoing projects in the study, design, procurement and/or construction process. </a:t>
            </a:r>
          </a:p>
          <a:p>
            <a:pPr marL="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dirty="0"/>
              <a:t>Public projects and private development applications under DDOT review</a:t>
            </a:r>
          </a:p>
          <a:p>
            <a:pPr marL="45720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dirty="0"/>
              <a:t>A resource that utility companies can use to coordinate capital improvement projects, reduce conflicts, and protect newly paved streets from excessive utility work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86956"/>
            <a:ext cx="7121047" cy="82629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DTAP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60DB41-16BF-4D2A-9EB8-F2F1ED3B7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87" y="5407810"/>
            <a:ext cx="1666875" cy="1038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8983B55-163C-43C4-8EC5-D512B9E314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3630" y="704455"/>
            <a:ext cx="4269222" cy="179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739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="" xmlns:a16="http://schemas.microsoft.com/office/drawing/2014/main" id="{9CABE452-A393-42C8-9043-6C22BDCA9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4732" y="1094322"/>
            <a:ext cx="5055238" cy="211428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86956"/>
            <a:ext cx="7121047" cy="9869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DDOT Project Pipeline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60DB41-16BF-4D2A-9EB8-F2F1ED3B73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2" y="5407810"/>
            <a:ext cx="16668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A5BD27-DE8D-4A9B-8CB7-B8BD2C656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7083" y="3208608"/>
            <a:ext cx="5230476" cy="224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34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416" y="5422238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86956"/>
            <a:ext cx="7121047" cy="73639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DDOT Connects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60DB41-16BF-4D2A-9EB8-F2F1ED3B7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54" y="5578449"/>
            <a:ext cx="1500188" cy="934403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0BF896A4-57FD-441B-88A1-83FFB75C5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7162"/>
            <a:ext cx="8229600" cy="300507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600" b="1" dirty="0"/>
              <a:t>DDOT API</a:t>
            </a:r>
            <a:r>
              <a:rPr lang="en-US" sz="2600" dirty="0"/>
              <a:t>: Circulator B</a:t>
            </a:r>
            <a:r>
              <a:rPr lang="en-US" sz="2600" dirty="0" smtClean="0"/>
              <a:t>us </a:t>
            </a:r>
            <a:r>
              <a:rPr lang="en-US" sz="2600" dirty="0"/>
              <a:t>data (real-time positions, history, bus stops, etc.), carshare and bikeshare information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b="1" dirty="0" smtClean="0"/>
              <a:t>Signal </a:t>
            </a:r>
            <a:r>
              <a:rPr lang="en-US" sz="2600" b="1" dirty="0"/>
              <a:t>Phasing Data Service</a:t>
            </a:r>
            <a:r>
              <a:rPr lang="en-US" sz="2600" dirty="0"/>
              <a:t>: Approved user access to DDOT's traffic signal phasing data to utilize in applications to improve transportation efficiency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b="1" dirty="0"/>
              <a:t>DC Data Services</a:t>
            </a:r>
            <a:r>
              <a:rPr lang="en-US" sz="2600" dirty="0"/>
              <a:t>: DC GIS provides District agencies and the public geospatial data and enterprise applications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b="1" dirty="0" smtClean="0"/>
              <a:t>Transit </a:t>
            </a:r>
            <a:r>
              <a:rPr lang="en-US" sz="2600" b="1" dirty="0"/>
              <a:t>IQ</a:t>
            </a:r>
            <a:r>
              <a:rPr lang="en-US" sz="2600" dirty="0"/>
              <a:t>: </a:t>
            </a:r>
            <a:r>
              <a:rPr lang="en-US" sz="2600" dirty="0" smtClean="0"/>
              <a:t>Track </a:t>
            </a:r>
            <a:r>
              <a:rPr lang="en-US" sz="2600" dirty="0"/>
              <a:t>your vehicles with Android mobile devices (smartphones or tablets)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b="1" dirty="0" smtClean="0"/>
              <a:t>District </a:t>
            </a:r>
            <a:r>
              <a:rPr lang="en-US" sz="2600" b="1" dirty="0"/>
              <a:t>of Columbia Open Data</a:t>
            </a:r>
            <a:r>
              <a:rPr lang="en-US" sz="2600" dirty="0"/>
              <a:t>:  </a:t>
            </a:r>
            <a:r>
              <a:rPr lang="en-US" sz="2600" dirty="0" smtClean="0"/>
              <a:t>Search </a:t>
            </a:r>
            <a:r>
              <a:rPr lang="en-US" sz="2600" dirty="0"/>
              <a:t>for </a:t>
            </a:r>
            <a:r>
              <a:rPr lang="en-US" sz="2600" dirty="0" smtClean="0"/>
              <a:t>data sets </a:t>
            </a:r>
            <a:r>
              <a:rPr lang="en-US" sz="2600" dirty="0"/>
              <a:t>by topic, explore featured </a:t>
            </a:r>
            <a:r>
              <a:rPr lang="en-US" sz="2600" dirty="0" smtClean="0"/>
              <a:t>data sets </a:t>
            </a:r>
            <a:r>
              <a:rPr lang="en-US" sz="2600" dirty="0"/>
              <a:t>or review the full list of DC </a:t>
            </a:r>
            <a:r>
              <a:rPr lang="en-US" sz="2600" dirty="0" smtClean="0"/>
              <a:t>data sets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1E10F14-942F-4034-BF79-41FDF9074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327" y="809603"/>
            <a:ext cx="3723333" cy="1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12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708" y="2354893"/>
            <a:ext cx="8229600" cy="2731805"/>
          </a:xfrm>
        </p:spPr>
        <p:txBody>
          <a:bodyPr>
            <a:noAutofit/>
          </a:bodyPr>
          <a:lstStyle/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Urban Project Management Information System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Centralizes project-related data transactions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Global perspective of project and program management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GIS </a:t>
            </a:r>
            <a:r>
              <a:rPr lang="en-US" sz="2000" dirty="0" smtClean="0"/>
              <a:t>centric</a:t>
            </a:r>
            <a:endParaRPr lang="en-US" sz="20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Captures the geographic extent of all DDOT infrastructure projects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Displays relationships between a given project and its </a:t>
            </a:r>
            <a:r>
              <a:rPr lang="en-US" sz="2000" dirty="0" smtClean="0"/>
              <a:t>location, </a:t>
            </a:r>
            <a:r>
              <a:rPr lang="en-US" sz="2000" dirty="0"/>
              <a:t>and any related or potential conflicts and/or cost sharing opportunities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72994"/>
            <a:ext cx="7121047" cy="66210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ProTrack Plus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60DB41-16BF-4D2A-9EB8-F2F1ED3B7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34" y="5243324"/>
            <a:ext cx="1666875" cy="1038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B6063A74-23F4-4277-AF7E-F9D8156578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277" y="988592"/>
            <a:ext cx="4467225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3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708" y="2461153"/>
            <a:ext cx="8229600" cy="2731805"/>
          </a:xfrm>
        </p:spPr>
        <p:txBody>
          <a:bodyPr>
            <a:noAutofit/>
          </a:bodyPr>
          <a:lstStyle/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Central point for project-related documentation management, process authorization, and decision making workflows.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One-Stop-Shop </a:t>
            </a:r>
            <a:r>
              <a:rPr lang="en-US" sz="2000" dirty="0" smtClean="0"/>
              <a:t>solution</a:t>
            </a:r>
            <a:endParaRPr lang="en-US" sz="20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Allows project-related stakeholders to collaborate on </a:t>
            </a:r>
            <a:r>
              <a:rPr lang="en-US" sz="2000" dirty="0" smtClean="0"/>
              <a:t>projects</a:t>
            </a:r>
            <a:endParaRPr lang="en-US" sz="20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Eliminates redundant data entry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Reduces communication gaps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Provides a visual component for project locations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857250" lvl="1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72994"/>
            <a:ext cx="7121047" cy="66210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ProTrack Plus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60DB41-16BF-4D2A-9EB8-F2F1ED3B7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34" y="5243324"/>
            <a:ext cx="1666875" cy="10382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0E69F53-4F21-4137-B120-9454CFEC9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473" y="719280"/>
            <a:ext cx="7157143" cy="175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74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534" y="3744097"/>
            <a:ext cx="8229600" cy="1050325"/>
          </a:xfrm>
        </p:spPr>
        <p:txBody>
          <a:bodyPr>
            <a:noAutofit/>
          </a:bodyPr>
          <a:lstStyle/>
          <a:p>
            <a:pPr marL="514350" lvl="1" indent="0">
              <a:buNone/>
            </a:pPr>
            <a:r>
              <a:rPr lang="en-US" sz="3600" dirty="0"/>
              <a:t>Online Small Business Certification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86956"/>
            <a:ext cx="7121047" cy="9869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Online Certification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60DB41-16BF-4D2A-9EB8-F2F1ED3B7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34" y="5243324"/>
            <a:ext cx="1666875" cy="1038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7B361DC-08F1-418A-9B0D-06423B37B8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673" y="1154646"/>
            <a:ext cx="5103428" cy="24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417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245" y="979101"/>
            <a:ext cx="5356746" cy="141337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800" b="1" dirty="0"/>
              <a:t>LaKisha Love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203433"/>
            <a:ext cx="9143999" cy="1968865"/>
          </a:xfrm>
        </p:spPr>
        <p:txBody>
          <a:bodyPr>
            <a:noAutofit/>
          </a:bodyPr>
          <a:lstStyle/>
          <a:p>
            <a:pPr marL="0" lvl="1" indent="0" algn="ctr">
              <a:spcBef>
                <a:spcPts val="0"/>
              </a:spcBef>
              <a:buNone/>
            </a:pPr>
            <a:r>
              <a:rPr lang="en-US" sz="4000" dirty="0"/>
              <a:t>Operations Manager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/>
              <a:t>Office of the Chief Administrative Officer</a:t>
            </a:r>
          </a:p>
          <a:p>
            <a:pPr marL="0" indent="0" algn="ctr">
              <a:buNone/>
            </a:pPr>
            <a:r>
              <a:rPr lang="en-US" sz="3600" smtClean="0"/>
              <a:t>Davis-Bacon </a:t>
            </a:r>
            <a:r>
              <a:rPr lang="en-US" sz="3600" dirty="0"/>
              <a:t>Compliance Division</a:t>
            </a:r>
            <a:endParaRPr lang="en-US" sz="3600" dirty="0">
              <a:latin typeface="+mj-lt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99" y="4172298"/>
            <a:ext cx="4852987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WeAreWashintgonDC_logo.ai_-1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13" y="4383298"/>
            <a:ext cx="1399032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6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0546"/>
            <a:ext cx="8365524" cy="4569465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Enacted in 1931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Code of Federal Regulations 29 CFR Parts 1 - 8 apply to contractors and subcontractors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2800" dirty="0"/>
              <a:t> Purpose – To protect communities and workers from the economic disruption caused by non-local contractors </a:t>
            </a:r>
            <a:r>
              <a:rPr lang="en-US" sz="2800" dirty="0" smtClean="0"/>
              <a:t>under-bidding </a:t>
            </a:r>
            <a:r>
              <a:rPr lang="en-US" sz="2800" dirty="0"/>
              <a:t>local wage levels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Payment of local “prevailing wages” and “fringe benefits” to laborers and mechanics, as determined by the U.S. Department of Labor (DOL)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3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354683" y="186956"/>
            <a:ext cx="7121047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The Davis-Bacon 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295585"/>
      </p:ext>
    </p:extLst>
  </p:cSld>
  <p:clrMapOvr>
    <a:masterClrMapping/>
  </p:clrMapOvr>
  <p:transition spd="slow">
    <p:cov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0181"/>
            <a:ext cx="8229600" cy="2882117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Applies to Federal and District of Columbia construction contracts in excess of $2,000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Applies only to employment being performed on the “site of work”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Laborers &amp; mechanics must be paid weekly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Wage determination and the </a:t>
            </a:r>
            <a:r>
              <a:rPr lang="en-US" sz="2800" dirty="0" smtClean="0"/>
              <a:t>Davis-Bacon </a:t>
            </a:r>
            <a:r>
              <a:rPr lang="en-US" sz="2800" dirty="0"/>
              <a:t>Poster (WH-1321) must be posted at the site of work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354683" y="186956"/>
            <a:ext cx="7121047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Davis-Bacon </a:t>
            </a:r>
            <a:r>
              <a:rPr lang="en-US" b="1" dirty="0"/>
              <a:t>Requirements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83" y="4509102"/>
            <a:ext cx="26955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74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3662"/>
            <a:ext cx="8229600" cy="2882117"/>
          </a:xfrm>
        </p:spPr>
        <p:txBody>
          <a:bodyPr>
            <a:no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100% </a:t>
            </a:r>
            <a:r>
              <a:rPr lang="en-US" sz="2800" dirty="0" smtClean="0"/>
              <a:t>review </a:t>
            </a:r>
            <a:r>
              <a:rPr lang="en-US" sz="2800" dirty="0"/>
              <a:t>of “certified payrolls”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Conduct Site Visits &amp; Labor Standard Interviews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Ensure compliance of Contract Work Hours and Safety Standards Act (CWHSSA) – Overtime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Compliance with Copeland “Anti-Kickback” Act –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Prohibits “kickback” of wages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Requires contractors to submit weekly “statement of compliance”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Contractor Payment Withholdings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Investigations and/or Debarment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354683" y="186956"/>
            <a:ext cx="7121047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Davis-Bacon </a:t>
            </a:r>
            <a:r>
              <a:rPr lang="en-US" b="1" dirty="0"/>
              <a:t>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4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3089"/>
            <a:ext cx="8229600" cy="288211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A paperless, online system for entering Certified Payrolls: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Confirms rates and classifications prior to allowing contractors to submit payrolls (with DOES approvals of Apprenticeship/Trainees) to their Administrator and to </a:t>
            </a:r>
            <a:r>
              <a:rPr lang="en-US" sz="2400" dirty="0" smtClean="0"/>
              <a:t>the </a:t>
            </a:r>
            <a:r>
              <a:rPr lang="en-US" sz="2400" dirty="0"/>
              <a:t>DDOT </a:t>
            </a:r>
            <a:r>
              <a:rPr lang="en-US" sz="2400" dirty="0" smtClean="0"/>
              <a:t>Davis-Bacon </a:t>
            </a:r>
            <a:r>
              <a:rPr lang="en-US" sz="2400" dirty="0"/>
              <a:t>Compliance Division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Provides instant contractors reports in </a:t>
            </a:r>
            <a:r>
              <a:rPr lang="en-US" sz="2400" dirty="0" smtClean="0"/>
              <a:t>hard copy </a:t>
            </a:r>
            <a:r>
              <a:rPr lang="en-US" sz="2400" dirty="0"/>
              <a:t>and electronic formats </a:t>
            </a:r>
            <a:r>
              <a:rPr lang="en-US" sz="2400" dirty="0" smtClean="0"/>
              <a:t>that are </a:t>
            </a:r>
            <a:r>
              <a:rPr lang="en-US" sz="2400" dirty="0"/>
              <a:t>stored in the online database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Eliminates the need to submit paper documents as payrolls will be submitted </a:t>
            </a:r>
            <a:r>
              <a:rPr lang="en-US" sz="2400" dirty="0" smtClean="0"/>
              <a:t>electronically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/>
              <a:t>No cost to contractors for this service, training or </a:t>
            </a:r>
            <a:r>
              <a:rPr lang="en-US" sz="2400" dirty="0" smtClean="0"/>
              <a:t>support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endParaRPr lang="en-US" sz="2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08" y="5243324"/>
            <a:ext cx="2735292" cy="1367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MikeL\Documents\DBE Advance LLC\2016 DBE Summit\CONCURRENT SESSIONS\DDOT Session\LCPtracker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80248"/>
            <a:ext cx="29718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354683" y="186956"/>
            <a:ext cx="7121047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Labor Compliance Tracker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36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638799"/>
            <a:ext cx="5334000" cy="1045335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DBE SUMMIT </a:t>
            </a:r>
            <a:endParaRPr lang="en-US" sz="3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September 29, 2017</a:t>
            </a:r>
          </a:p>
        </p:txBody>
      </p:sp>
      <p:pic>
        <p:nvPicPr>
          <p:cNvPr id="1026" name="Picture 2" descr="C:\Documents and Settings\CLPowell\Desktop\DDOT Logos\FHWA-Blu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582" y="1865312"/>
            <a:ext cx="4135438" cy="1612900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728064"/>
            <a:ext cx="19621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38034"/>
            <a:ext cx="20574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DDOT-Primary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94656" y="1567148"/>
            <a:ext cx="4855442" cy="242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767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DOT1">
  <a:themeElements>
    <a:clrScheme name="DDOT">
      <a:dk1>
        <a:srgbClr val="181818"/>
      </a:dk1>
      <a:lt1>
        <a:srgbClr val="FFFFFF"/>
      </a:lt1>
      <a:dk2>
        <a:srgbClr val="293E6B"/>
      </a:dk2>
      <a:lt2>
        <a:srgbClr val="FFFFFF"/>
      </a:lt2>
      <a:accent1>
        <a:srgbClr val="293E6B"/>
      </a:accent1>
      <a:accent2>
        <a:srgbClr val="F32837"/>
      </a:accent2>
      <a:accent3>
        <a:srgbClr val="B3B3B3"/>
      </a:accent3>
      <a:accent4>
        <a:srgbClr val="96AAD6"/>
      </a:accent4>
      <a:accent5>
        <a:srgbClr val="F77D87"/>
      </a:accent5>
      <a:accent6>
        <a:srgbClr val="7F7F7F"/>
      </a:accent6>
      <a:hlink>
        <a:srgbClr val="F32837"/>
      </a:hlink>
      <a:folHlink>
        <a:srgbClr val="F3283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DDOT1.thmx</Template>
  <TotalTime>1935</TotalTime>
  <Words>2009</Words>
  <Application>Microsoft Office PowerPoint</Application>
  <PresentationFormat>On-screen Show (4:3)</PresentationFormat>
  <Paragraphs>375</Paragraphs>
  <Slides>43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DDOT1</vt:lpstr>
      <vt:lpstr>PowerPoint Presentation</vt:lpstr>
      <vt:lpstr>panel Agenda</vt:lpstr>
      <vt:lpstr>William E. “Bill” Sharp</vt:lpstr>
      <vt:lpstr> Overview of the Architect and Engineering (A/E) Schedule </vt:lpstr>
      <vt:lpstr>A/E by the Numbers</vt:lpstr>
      <vt:lpstr>The A/E Evaluation Process</vt:lpstr>
      <vt:lpstr>Scoring Range</vt:lpstr>
      <vt:lpstr>Consensus</vt:lpstr>
      <vt:lpstr>Source Selection Decision (SSD)</vt:lpstr>
      <vt:lpstr>Source Selection Decision (SSD)</vt:lpstr>
      <vt:lpstr>Task Order Process - NEW</vt:lpstr>
      <vt:lpstr>Publicizing Task Order Requirements</vt:lpstr>
      <vt:lpstr>A/E Schedule – A Look Ahead</vt:lpstr>
      <vt:lpstr>A/E Schedule – A Look Ahead (continued)</vt:lpstr>
      <vt:lpstr>Resources</vt:lpstr>
      <vt:lpstr>Sam Zimbabwe</vt:lpstr>
      <vt:lpstr>Project Delivery Administration</vt:lpstr>
      <vt:lpstr>Support &amp; Opportunities</vt:lpstr>
      <vt:lpstr>Support &amp; Opportunities</vt:lpstr>
      <vt:lpstr>Current and upcoming major opportunities</vt:lpstr>
      <vt:lpstr>Project Delivery Key Contacts</vt:lpstr>
      <vt:lpstr>Suzette Robinson</vt:lpstr>
      <vt:lpstr>FUNDING</vt:lpstr>
      <vt:lpstr>Operations Administration </vt:lpstr>
      <vt:lpstr>Operations Administration </vt:lpstr>
      <vt:lpstr>Maintenance Division </vt:lpstr>
      <vt:lpstr>PowerPoint Presentation</vt:lpstr>
      <vt:lpstr>Traffic Operations and Safety Division </vt:lpstr>
      <vt:lpstr>Parking and Ground Transportation </vt:lpstr>
      <vt:lpstr>PowerPoint Presentation</vt:lpstr>
      <vt:lpstr>José Colón, Jr.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LaKisha Love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Mike Licht</Manager>
  <Company>District Department of Transportation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Licht</dc:creator>
  <cp:lastModifiedBy>ServUS</cp:lastModifiedBy>
  <cp:revision>441</cp:revision>
  <cp:lastPrinted>2014-04-22T02:31:40Z</cp:lastPrinted>
  <dcterms:created xsi:type="dcterms:W3CDTF">2010-08-23T19:21:44Z</dcterms:created>
  <dcterms:modified xsi:type="dcterms:W3CDTF">2017-10-31T14:17:42Z</dcterms:modified>
</cp:coreProperties>
</file>